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78" r:id="rId7"/>
    <p:sldId id="279" r:id="rId8"/>
    <p:sldId id="280" r:id="rId9"/>
    <p:sldId id="272" r:id="rId10"/>
    <p:sldId id="258" r:id="rId11"/>
    <p:sldId id="271" r:id="rId12"/>
    <p:sldId id="264" r:id="rId13"/>
    <p:sldId id="265" r:id="rId14"/>
    <p:sldId id="274" r:id="rId15"/>
    <p:sldId id="266" r:id="rId16"/>
    <p:sldId id="273" r:id="rId17"/>
    <p:sldId id="275" r:id="rId18"/>
    <p:sldId id="277" r:id="rId19"/>
    <p:sldId id="276" r:id="rId20"/>
    <p:sldId id="267" r:id="rId21"/>
    <p:sldId id="259" r:id="rId22"/>
    <p:sldId id="281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6E"/>
    <a:srgbClr val="1084C6"/>
    <a:srgbClr val="6DB3E4"/>
    <a:srgbClr val="A2CADF"/>
    <a:srgbClr val="2590A3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0A6F33-0511-F1C1-9AEC-659333CE2DC1}" v="5" dt="2025-02-14T12:28:28.852"/>
    <p1510:client id="{A8D83D97-6425-91EF-EBD7-04725D8B7F26}" v="122" dt="2025-02-12T14:05:38.177"/>
    <p1510:client id="{B7B7194E-C881-B4FD-71F8-A2BF4D2DBCF1}" v="479" dt="2025-02-12T13:08:56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5"/>
    <p:restoredTop sz="94681"/>
  </p:normalViewPr>
  <p:slideViewPr>
    <p:cSldViewPr snapToGrid="0">
      <p:cViewPr>
        <p:scale>
          <a:sx n="169" d="100"/>
          <a:sy n="169" d="100"/>
        </p:scale>
        <p:origin x="144" y="656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B889E-FB6B-4D81-8FCC-1555F636B1A5}" type="datetimeFigureOut">
              <a:rPr lang="x-none" smtClean="0"/>
              <a:t>2/15/25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14CCA-F323-4048-B6FE-F8FEE77E6C4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1724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F3376-E376-47EF-A554-F0D03213E6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491F-3B75-6673-7BCD-C39DF3C51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DBA81-7C07-4E32-9586-05DA08349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21B86-1DA5-C00C-05B2-E4EF60F92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D952A-905D-BDEA-A1EA-3B701BB14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F3376-E376-47EF-A554-F0D03213E6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9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EF6EFF-73C7-47D8-A747-7A9B37A02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3808" y="195486"/>
            <a:ext cx="5760640" cy="25202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3808" y="2859782"/>
            <a:ext cx="5760640" cy="136815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tx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>
                <a:latin typeface="Segoe UI Light" panose="020B0502040204020203" pitchFamily="34" charset="0"/>
              </a:rPr>
              <a:t>Formatvorlage des Untertitelmasters durch Klicken bearbeiten</a:t>
            </a:r>
            <a:endParaRPr lang="en-US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2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5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147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67544" y="268675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7544" y="1211750"/>
            <a:ext cx="8208144" cy="35202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de-DE">
                <a:latin typeface="Segoe UI" panose="020B0502040204020203" pitchFamily="34" charset="0"/>
                <a:cs typeface="Segoe UI" panose="020B0502040204020203" pitchFamily="34" charset="0"/>
              </a:rPr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94911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31208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5274521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-150614"/>
            <a:ext cx="3125915" cy="2800767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5391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5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00500" y="0"/>
            <a:ext cx="5143500" cy="51435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3671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81E4-7ECF-41B4-B4BD-6C6D60D27261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D58FB-3E73-4A38-9241-1D791E08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0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769441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0" y="1077517"/>
            <a:ext cx="3914775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1723" y="1560909"/>
            <a:ext cx="3911203" cy="3140869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8219" y="1077517"/>
            <a:ext cx="3914775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5839" y="1560909"/>
            <a:ext cx="3911203" cy="3140869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358014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CE8F26B-7CFE-4A1A-93FE-AA7D57C973C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159977"/>
            <a:ext cx="8208144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104B62-A716-495D-A1EA-8D432CDDA8C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236296" y="4730489"/>
            <a:ext cx="1725558" cy="3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6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468312" indent="-457200" algn="l" defTabSz="457200" rtl="0" eaLnBrk="1" latinLnBrk="0" hangingPunct="1">
        <a:spcBef>
          <a:spcPct val="20000"/>
        </a:spcBef>
        <a:buClr>
          <a:schemeClr val="tx1"/>
        </a:buClr>
        <a:buSzPct val="100000"/>
        <a:buFont typeface="Wingdings" panose="05000000000000000000" pitchFamily="2" charset="2"/>
        <a:buChar char="§"/>
        <a:tabLst/>
        <a:defRPr sz="3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9">
          <p15:clr>
            <a:srgbClr val="F26B43"/>
          </p15:clr>
        </p15:guide>
        <p15:guide id="2" pos="10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4D12-DFFB-456A-A016-EFCB1503A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2573" y="300074"/>
            <a:ext cx="6081875" cy="2415692"/>
          </a:xfrm>
        </p:spPr>
        <p:txBody>
          <a:bodyPr>
            <a:normAutofit fontScale="90000"/>
          </a:bodyPr>
          <a:lstStyle/>
          <a:p>
            <a:r>
              <a:rPr lang="en-US" dirty="0"/>
              <a:t>From Static to Dynamic: Leveraging Short-Lived SAS tokens for Better Security in Microsoft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B4443-F94B-4A57-B7A7-A9718E267B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b="1" dirty="0">
                <a:latin typeface="Calibri"/>
              </a:rPr>
              <a:t>Sakshi Nasha</a:t>
            </a:r>
            <a:endParaRPr lang="en-US" dirty="0"/>
          </a:p>
          <a:p>
            <a:r>
              <a:rPr lang="de-CH" sz="1800" dirty="0">
                <a:latin typeface="Calibri"/>
              </a:rPr>
              <a:t>Software Engineer II - Cohesity</a:t>
            </a:r>
            <a:endParaRPr lang="de-CH" dirty="0"/>
          </a:p>
          <a:p>
            <a:endParaRPr lang="de-C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7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0216-9DAC-44B2-A221-CD7C8507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 wrap="square" anchor="t">
            <a:normAutofit fontScale="90000"/>
          </a:bodyPr>
          <a:lstStyle/>
          <a:p>
            <a:r>
              <a:rPr lang="en-IN" b="1" dirty="0"/>
              <a:t>What are SAS ?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0338-1168-4A32-8CE6-953BD068A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1723" y="1469571"/>
            <a:ext cx="4914048" cy="3232207"/>
          </a:xfrm>
        </p:spPr>
        <p:txBody>
          <a:bodyPr wrap="square">
            <a:normAutofit/>
          </a:bodyPr>
          <a:lstStyle/>
          <a:p>
            <a:pPr>
              <a:buFont typeface="+mj-lt"/>
              <a:buAutoNum type="arabicPeriod"/>
            </a:pPr>
            <a:r>
              <a:rPr lang="en-IN" sz="1500" dirty="0"/>
              <a:t>A shared access signature (SAS) is a </a:t>
            </a:r>
            <a:r>
              <a:rPr lang="en-IN" sz="1500" b="1" dirty="0"/>
              <a:t>URI </a:t>
            </a:r>
            <a:r>
              <a:rPr lang="en-IN" sz="1500" dirty="0"/>
              <a:t>that grants restricted access rights to Azure Storage resources.</a:t>
            </a:r>
          </a:p>
          <a:p>
            <a:pPr>
              <a:buFont typeface="+mj-lt"/>
              <a:buAutoNum type="arabicPeriod"/>
            </a:pPr>
            <a:r>
              <a:rPr lang="en-IN" sz="1500" dirty="0"/>
              <a:t>With a SAS, you have granular control over how a client can access your data. For example:</a:t>
            </a:r>
          </a:p>
          <a:p>
            <a:pPr lvl="1"/>
            <a:r>
              <a:rPr lang="en-IN" sz="1500" dirty="0"/>
              <a:t>What resources the client may access.</a:t>
            </a:r>
          </a:p>
          <a:p>
            <a:pPr lvl="1"/>
            <a:r>
              <a:rPr lang="en-IN" sz="1500" dirty="0"/>
              <a:t>What permissions they have to those resources.</a:t>
            </a:r>
          </a:p>
          <a:p>
            <a:pPr lvl="1"/>
            <a:r>
              <a:rPr lang="en-IN" sz="1500" dirty="0"/>
              <a:t>How long the SAS is valid.</a:t>
            </a:r>
          </a:p>
          <a:p>
            <a:endParaRPr lang="en-US" sz="1500" dirty="0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42BADA4D-273E-A322-92B1-73431F00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35" y="1544356"/>
            <a:ext cx="2170959" cy="2247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8A036-4B03-2E8D-05D7-FE076D21E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330" y="342900"/>
            <a:ext cx="894405" cy="8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950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33D52-923C-C6A5-1C91-DFAA89EE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A4E1-31C3-69B8-6DF2-832FC781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 wrap="square" anchor="t">
            <a:normAutofit fontScale="90000"/>
          </a:bodyPr>
          <a:lstStyle/>
          <a:p>
            <a:r>
              <a:rPr lang="en-IN" b="1" dirty="0"/>
              <a:t>Working of SAS ?</a:t>
            </a:r>
            <a:br>
              <a:rPr lang="en-IN" b="1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4CE94-6F48-E246-4EC9-B65DA0304BF1}"/>
              </a:ext>
            </a:extLst>
          </p:cNvPr>
          <p:cNvSpPr txBox="1"/>
          <p:nvPr/>
        </p:nvSpPr>
        <p:spPr>
          <a:xfrm>
            <a:off x="317112" y="2800052"/>
            <a:ext cx="765555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SAS is token that is appended to the URI </a:t>
            </a:r>
            <a:br>
              <a:rPr lang="en-US" dirty="0"/>
            </a:br>
            <a:r>
              <a:rPr lang="en-US" dirty="0"/>
              <a:t>Token contains a special set of query parameters that indicate how the resources may be accessed by the client.</a:t>
            </a:r>
            <a:br>
              <a:rPr lang="en-US" dirty="0"/>
            </a:br>
            <a:r>
              <a:rPr lang="en-US" sz="1400" dirty="0"/>
              <a:t>The SAS token: Everything after the ? is the temporary key.</a:t>
            </a:r>
          </a:p>
          <a:p>
            <a:r>
              <a:rPr lang="en-US" sz="1400" dirty="0" err="1"/>
              <a:t>sv</a:t>
            </a:r>
            <a:r>
              <a:rPr lang="en-US" sz="1400" dirty="0"/>
              <a:t> : Version of the SAS. </a:t>
            </a:r>
            <a:r>
              <a:rPr lang="en-US" sz="1400" dirty="0" err="1"/>
              <a:t>sr</a:t>
            </a:r>
            <a:r>
              <a:rPr lang="en-US" sz="1400" dirty="0"/>
              <a:t> : Signed Resource (Blob, File, table, Queue)</a:t>
            </a:r>
          </a:p>
          <a:p>
            <a:r>
              <a:rPr lang="en-US" sz="1400" dirty="0"/>
              <a:t>se : The expiration time for the token.</a:t>
            </a:r>
          </a:p>
          <a:p>
            <a:r>
              <a:rPr lang="en-US" sz="1400" dirty="0" err="1"/>
              <a:t>sp</a:t>
            </a:r>
            <a:r>
              <a:rPr lang="en-US" sz="1400" dirty="0"/>
              <a:t>=r: What they can do (in this case, just read).</a:t>
            </a:r>
          </a:p>
          <a:p>
            <a:r>
              <a:rPr lang="en-US" sz="1400" dirty="0"/>
              <a:t>sig=abcdefg12345: The security signature to make sure it’s valid.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DD4D751-ADCF-6ED6-CD93-97E5C837B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33" y="1601758"/>
            <a:ext cx="8283821" cy="741690"/>
          </a:xfrm>
          <a:prstGeom prst="rect">
            <a:avLst/>
          </a:prstGeom>
        </p:spPr>
      </p:pic>
      <p:sp>
        <p:nvSpPr>
          <p:cNvPr id="16" name="AutoShape 12">
            <a:extLst>
              <a:ext uri="{FF2B5EF4-FFF2-40B4-BE49-F238E27FC236}">
                <a16:creationId xmlns:a16="http://schemas.microsoft.com/office/drawing/2014/main" id="{B38C71E2-5636-2039-B585-068AE5F1FE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2D908E-566E-60D2-6384-0A57FC93D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448" y="506745"/>
            <a:ext cx="894405" cy="8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147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1E4B-28EC-4121-94C4-A4A323A1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Types of SAS Tokens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C7396-C933-4562-B1DF-A2514209B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1723" y="1560909"/>
            <a:ext cx="3911203" cy="3140869"/>
          </a:xfrm>
        </p:spPr>
        <p:txBody>
          <a:bodyPr wrap="square">
            <a:normAutofit/>
          </a:bodyPr>
          <a:lstStyle/>
          <a:p>
            <a:r>
              <a:rPr lang="en-US" dirty="0"/>
              <a:t>Account SAS</a:t>
            </a:r>
          </a:p>
          <a:p>
            <a:r>
              <a:rPr lang="en-US" dirty="0"/>
              <a:t>Service SAS</a:t>
            </a:r>
          </a:p>
          <a:p>
            <a:r>
              <a:rPr lang="en-US" dirty="0"/>
              <a:t>User Delegation SAS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88BD58-F51C-561C-1A06-883A78B187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01846" y="1261255"/>
            <a:ext cx="3034070" cy="31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65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327CD-C384-17D8-8460-613EB092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5F3-8D41-55FA-78AC-8012AA00C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5" y="91440"/>
            <a:ext cx="8728364" cy="1158184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Decision Tree for selecting SAS token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C0A96-103A-C2FE-A9BF-60CB7DBD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022" y="1119216"/>
            <a:ext cx="3581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204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BCC4-E638-1571-6604-838617C61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B082-8FB0-DAF3-C169-492AF6D7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769441"/>
          </a:xfrm>
        </p:spPr>
        <p:txBody>
          <a:bodyPr anchor="t">
            <a:normAutofit/>
          </a:bodyPr>
          <a:lstStyle/>
          <a:p>
            <a:r>
              <a:rPr lang="en-US" dirty="0"/>
              <a:t>Let the adventure began</a:t>
            </a:r>
          </a:p>
        </p:txBody>
      </p:sp>
      <p:sp>
        <p:nvSpPr>
          <p:cNvPr id="18436" name="Text Placeholder 2">
            <a:extLst>
              <a:ext uri="{FF2B5EF4-FFF2-40B4-BE49-F238E27FC236}">
                <a16:creationId xmlns:a16="http://schemas.microsoft.com/office/drawing/2014/main" id="{70A5D208-F36D-FB7D-3D63-B92590F899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0" y="1077517"/>
            <a:ext cx="3914775" cy="3231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Wish me luck !!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DA52B9B-435B-659B-E359-156A987D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r="4" b="4"/>
          <a:stretch/>
        </p:blipFill>
        <p:spPr bwMode="auto">
          <a:xfrm>
            <a:off x="789346" y="1538238"/>
            <a:ext cx="6707222" cy="314086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592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6E99D-2500-7C67-650B-96355E51B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736C-7924-54AC-7741-B125E0E8D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16" y="711116"/>
            <a:ext cx="8728364" cy="353593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1. Azure CLI</a:t>
            </a:r>
            <a:br>
              <a:rPr lang="en-US" dirty="0"/>
            </a:br>
            <a:r>
              <a:rPr lang="en-US" sz="2200" dirty="0"/>
              <a:t>Access file : https://</a:t>
            </a:r>
            <a:r>
              <a:rPr lang="en-US" sz="2200" dirty="0" err="1"/>
              <a:t>github.com</a:t>
            </a:r>
            <a:r>
              <a:rPr lang="en-US" sz="2200" dirty="0"/>
              <a:t>/Sakshi-10/Az-SAS-token/blob/main/</a:t>
            </a:r>
            <a:r>
              <a:rPr lang="en-US" sz="2200" dirty="0" err="1"/>
              <a:t>Program.cs</a:t>
            </a:r>
            <a:br>
              <a:rPr lang="en-US" sz="2200" dirty="0"/>
            </a:br>
            <a:br>
              <a:rPr lang="en-US" sz="2200" dirty="0"/>
            </a:br>
            <a:r>
              <a:rPr lang="en-US" dirty="0"/>
              <a:t>2. Azure SDK</a:t>
            </a:r>
            <a:br>
              <a:rPr lang="en-US" dirty="0"/>
            </a:br>
            <a:r>
              <a:rPr lang="en-IN" sz="2400" dirty="0">
                <a:highlight>
                  <a:srgbClr val="C0C0C0"/>
                </a:highlight>
              </a:rPr>
              <a:t>from </a:t>
            </a:r>
            <a:r>
              <a:rPr lang="en-IN" sz="2400" dirty="0" err="1">
                <a:highlight>
                  <a:srgbClr val="C0C0C0"/>
                </a:highlight>
              </a:rPr>
              <a:t>azure.storage.blob</a:t>
            </a:r>
            <a:r>
              <a:rPr lang="en-IN" sz="2400" dirty="0">
                <a:highlight>
                  <a:srgbClr val="C0C0C0"/>
                </a:highlight>
              </a:rPr>
              <a:t> import </a:t>
            </a:r>
            <a:r>
              <a:rPr lang="en-IN" sz="2400" dirty="0" err="1">
                <a:highlight>
                  <a:srgbClr val="C0C0C0"/>
                </a:highlight>
              </a:rPr>
              <a:t>generate_container_sas</a:t>
            </a:r>
            <a:endParaRPr lang="en-US" sz="24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820810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3F70E-326E-ABC3-012F-63838E0CD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242-A6A3-49FA-81DF-D2B2EE453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5" y="91440"/>
            <a:ext cx="8728364" cy="115818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Access the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F1DBE-5555-6EF3-7BDD-38BB9FB4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14" y="954861"/>
            <a:ext cx="3467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737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B3DA-2F17-43E8-87E9-D9E6F6FC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76944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4AE14-2870-A4DB-718E-97DF9215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2" y="234268"/>
            <a:ext cx="8322509" cy="456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87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F0FA-BEE1-46A1-8E73-E67EB17D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Thank You!</a:t>
            </a:r>
            <a:endParaRPr lang="en-US"/>
          </a:p>
        </p:txBody>
      </p:sp>
      <p:pic>
        <p:nvPicPr>
          <p:cNvPr id="19" name="Picture 2" descr="Bild">
            <a:extLst>
              <a:ext uri="{FF2B5EF4-FFF2-40B4-BE49-F238E27FC236}">
                <a16:creationId xmlns:a16="http://schemas.microsoft.com/office/drawing/2014/main" id="{D91785B8-ACCA-4B77-998A-9DE4A91C7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386" y="4602228"/>
            <a:ext cx="1358181" cy="43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4D3F0F-6FAD-8B6A-32C6-282AB1EB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19" y="1122747"/>
            <a:ext cx="3094033" cy="3081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F5B504-82FB-9EAD-734A-DA1681109B6E}"/>
              </a:ext>
            </a:extLst>
          </p:cNvPr>
          <p:cNvSpPr txBox="1"/>
          <p:nvPr/>
        </p:nvSpPr>
        <p:spPr>
          <a:xfrm>
            <a:off x="467544" y="4292420"/>
            <a:ext cx="3310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dirty="0">
                <a:solidFill>
                  <a:srgbClr val="202124"/>
                </a:solidFill>
                <a:effectLst/>
                <a:latin typeface="Google Sans"/>
              </a:rPr>
              <a:t>Connect with me 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Google Sans"/>
              </a:rPr>
              <a:t>🙋🏻‍♀️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39F8D8-82C5-194A-4776-01F6F689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075" y="1027740"/>
            <a:ext cx="3186358" cy="32914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D94E99-0D54-67B8-DCAF-38E6DC46455B}"/>
              </a:ext>
            </a:extLst>
          </p:cNvPr>
          <p:cNvSpPr txBox="1"/>
          <p:nvPr/>
        </p:nvSpPr>
        <p:spPr>
          <a:xfrm>
            <a:off x="4935122" y="42241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Guidance</a:t>
            </a:r>
          </a:p>
        </p:txBody>
      </p:sp>
    </p:spTree>
    <p:extLst>
      <p:ext uri="{BB962C8B-B14F-4D97-AF65-F5344CB8AC3E}">
        <p14:creationId xmlns:p14="http://schemas.microsoft.com/office/powerpoint/2010/main" val="161975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6ECD-3A94-6E82-8282-EE6FE6493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Bild">
            <a:extLst>
              <a:ext uri="{FF2B5EF4-FFF2-40B4-BE49-F238E27FC236}">
                <a16:creationId xmlns:a16="http://schemas.microsoft.com/office/drawing/2014/main" id="{91907E18-3885-D120-26F2-507315194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386" y="4602228"/>
            <a:ext cx="1358181" cy="43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EBA5DA5-3F8F-AD89-B8E7-577C78820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55" y="1399051"/>
            <a:ext cx="8208145" cy="3293862"/>
          </a:xfrm>
        </p:spPr>
        <p:txBody>
          <a:bodyPr>
            <a:normAutofit/>
          </a:bodyPr>
          <a:lstStyle/>
          <a:p>
            <a:pPr rtl="0"/>
            <a:r>
              <a:rPr lang="en-IN" sz="44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Q&amp;A, Bring it on !</a:t>
            </a:r>
            <a:br>
              <a:rPr lang="en-IN" b="0" dirty="0">
                <a:effectLst/>
              </a:rPr>
            </a:b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5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5903-F02B-4260-8070-5BF7C84E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How much security is too much security for you ?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0058D96-232C-504E-DA92-D1475CFF96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707" y="1159977"/>
            <a:ext cx="3606496" cy="360649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F8205F0-BFB4-CAA9-2D1D-F01D528AB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2776" y="1159977"/>
            <a:ext cx="2777002" cy="360649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21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EE0ED-D8C9-39E7-1DE1-C1B93FB3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>
            <a:extLst>
              <a:ext uri="{FF2B5EF4-FFF2-40B4-BE49-F238E27FC236}">
                <a16:creationId xmlns:a16="http://schemas.microsoft.com/office/drawing/2014/main" id="{4236BEAF-3355-7F8E-C9F8-068B79BF73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998663"/>
            <a:ext cx="34290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2A142C66-C005-043F-ECC5-FFCBF7FF1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2" y="64135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085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A6699-B2ED-ABD9-5417-E86978533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F65A-F703-15B5-BF12-231AEEF55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One step at a time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53B5BBFF-5B43-6A7F-C3A2-C4ACCBE3CF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88890"/>
            <a:ext cx="8207375" cy="311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05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21AC1-03D7-974F-F76F-0ECC4FC97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B9BB860-06C6-9025-56CB-F722C13E85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313" y="358546"/>
            <a:ext cx="7869171" cy="442640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1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58BB-4B5C-94F4-B215-6E7AF810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9EF6-AE13-3B4D-CAA9-3C1BCC50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Traditional Way of generating Azure Secret keys </a:t>
            </a:r>
          </a:p>
        </p:txBody>
      </p:sp>
      <p:pic>
        <p:nvPicPr>
          <p:cNvPr id="5122" name="Picture 2" descr="Create Kubernetes Secret From Azure Key Vault">
            <a:extLst>
              <a:ext uri="{FF2B5EF4-FFF2-40B4-BE49-F238E27FC236}">
                <a16:creationId xmlns:a16="http://schemas.microsoft.com/office/drawing/2014/main" id="{70B1EBEB-9AAF-EA28-ECA6-6522C750C9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122" y="876615"/>
            <a:ext cx="7409251" cy="38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40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C13F-9CDA-45D6-89B2-EB509531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830094"/>
            <a:ext cx="3942734" cy="1277566"/>
          </a:xfrm>
        </p:spPr>
        <p:txBody>
          <a:bodyPr wrap="square" anchor="b">
            <a:normAutofit/>
          </a:bodyPr>
          <a:lstStyle/>
          <a:p>
            <a:r>
              <a:rPr lang="en-US" sz="2475" b="1" dirty="0"/>
              <a:t>Disadvantages of using Standard Credentials in your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45E09-00DC-2E1C-6B99-86CCFB6CC359}"/>
              </a:ext>
            </a:extLst>
          </p:cNvPr>
          <p:cNvSpPr txBox="1"/>
          <p:nvPr/>
        </p:nvSpPr>
        <p:spPr>
          <a:xfrm>
            <a:off x="3937209" y="1360265"/>
            <a:ext cx="45110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standard credentials are </a:t>
            </a:r>
            <a:r>
              <a:rPr lang="en-US" b="1" dirty="0"/>
              <a:t>long lived </a:t>
            </a:r>
            <a:r>
              <a:rPr lang="en-US" dirty="0"/>
              <a:t>in nature.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compromised, they give attackers </a:t>
            </a:r>
            <a:r>
              <a:rPr lang="en-US" b="1" dirty="0"/>
              <a:t>ample time </a:t>
            </a:r>
            <a:r>
              <a:rPr lang="en-US" dirty="0"/>
              <a:t>to exploit the application.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are stolen it would be a nightmare to discern which operations are legitimate.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Thus, the only fail-safe choice is to </a:t>
            </a:r>
            <a:br>
              <a:rPr lang="en-US" dirty="0"/>
            </a:br>
            <a:r>
              <a:rPr lang="en-US" dirty="0"/>
              <a:t>cumbersomely </a:t>
            </a:r>
            <a:r>
              <a:rPr lang="en-US" b="1" dirty="0"/>
              <a:t>rotate the keys </a:t>
            </a:r>
            <a:r>
              <a:rPr lang="en-US" dirty="0"/>
              <a:t>and </a:t>
            </a:r>
            <a:r>
              <a:rPr lang="en-US" b="1" dirty="0"/>
              <a:t>redistribute to customers</a:t>
            </a:r>
            <a:r>
              <a:rPr lang="en-US" dirty="0"/>
              <a:t>. This is often overlooked action and adds </a:t>
            </a:r>
            <a:r>
              <a:rPr lang="en-US" b="1" dirty="0"/>
              <a:t>extra pain </a:t>
            </a:r>
            <a:r>
              <a:rPr lang="en-US" dirty="0"/>
              <a:t>for the DevOps.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89CE85-2D70-DA7A-4BBD-CC5BC14B2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9" y="2732833"/>
            <a:ext cx="1917691" cy="143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33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27A9-7895-76D5-2321-4B2E9ADB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</p:spPr>
        <p:txBody>
          <a:bodyPr anchor="t">
            <a:normAutofit/>
          </a:bodyPr>
          <a:lstStyle/>
          <a:p>
            <a:r>
              <a:rPr lang="en-US" dirty="0"/>
              <a:t>Hardcoding secrets in the code</a:t>
            </a:r>
          </a:p>
        </p:txBody>
      </p:sp>
      <p:pic>
        <p:nvPicPr>
          <p:cNvPr id="2050" name="Picture 2" descr="How to remove Hard-Coded Credentials from code in GoLang | by Daniel ...">
            <a:extLst>
              <a:ext uri="{FF2B5EF4-FFF2-40B4-BE49-F238E27FC236}">
                <a16:creationId xmlns:a16="http://schemas.microsoft.com/office/drawing/2014/main" id="{D2DD8C30-5DF6-72FF-81BA-850DE1A0D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7914" y="1159977"/>
            <a:ext cx="5747404" cy="360649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69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1DE0-4C37-4870-945D-16F26331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56" y="265497"/>
            <a:ext cx="8736144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Short Lived SAS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E0FA-B568-08D1-658C-7D196EDE2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194010"/>
            <a:ext cx="8208144" cy="3572463"/>
          </a:xfrm>
        </p:spPr>
        <p:txBody>
          <a:bodyPr/>
          <a:lstStyle/>
          <a:p>
            <a:r>
              <a:rPr lang="en-US" dirty="0"/>
              <a:t>Scenario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6148" name="Picture 4" descr="Demystifying SAS Tokens - Basics">
            <a:extLst>
              <a:ext uri="{FF2B5EF4-FFF2-40B4-BE49-F238E27FC236}">
                <a16:creationId xmlns:a16="http://schemas.microsoft.com/office/drawing/2014/main" id="{189A36A1-B695-F796-C60D-E19C60D4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798" y="1424449"/>
            <a:ext cx="3663142" cy="144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5DA3532-E53F-BDAC-3C37-B462A854D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3" y="3445049"/>
            <a:ext cx="7880466" cy="12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920258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">
  <a:themeElements>
    <a:clrScheme name="Aangepas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FFFFFF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LEU17 Template.potx" id="{3B0B329E-CA76-430A-9167-F806971318CA}" vid="{007706DA-817F-40FB-B9DF-9B7AEB0F8F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953E0CDE6A38E419236C03EEB01435C" ma:contentTypeVersion="7" ma:contentTypeDescription="Ein neues Dokument erstellen." ma:contentTypeScope="" ma:versionID="35377ed61abc787e6d78f6dd36362cda">
  <xsd:schema xmlns:xsd="http://www.w3.org/2001/XMLSchema" xmlns:xs="http://www.w3.org/2001/XMLSchema" xmlns:p="http://schemas.microsoft.com/office/2006/metadata/properties" xmlns:ns2="74098b8b-3ead-4c65-9f72-d36b5831b20e" xmlns:ns3="c25f9c22-fc1f-4454-8c46-2969b0535af5" targetNamespace="http://schemas.microsoft.com/office/2006/metadata/properties" ma:root="true" ma:fieldsID="77ed309eff22ef73c9fccc7a3e12d61f" ns2:_="" ns3:_="">
    <xsd:import namespace="74098b8b-3ead-4c65-9f72-d36b5831b20e"/>
    <xsd:import namespace="c25f9c22-fc1f-4454-8c46-2969b0535a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98b8b-3ead-4c65-9f72-d36b5831b2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5f9c22-fc1f-4454-8c46-2969b0535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296970-E637-471F-86E2-950D4519AEC4}">
  <ds:schemaRefs>
    <ds:schemaRef ds:uri="74098b8b-3ead-4c65-9f72-d36b5831b20e"/>
    <ds:schemaRef ds:uri="c25f9c22-fc1f-4454-8c46-2969b0535af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6CE178E-7963-4EFA-83EF-8E123369E0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056780-E2CD-484B-90C1-F30A19D8A5D9}">
  <ds:schemaRefs>
    <ds:schemaRef ds:uri="74098b8b-3ead-4c65-9f72-d36b5831b20e"/>
    <ds:schemaRef ds:uri="c25f9c22-fc1f-4454-8c46-2969b0535a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402</Words>
  <Application>Microsoft Macintosh PowerPoint</Application>
  <PresentationFormat>On-screen Show (16:9)</PresentationFormat>
  <Paragraphs>41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Google Sans</vt:lpstr>
      <vt:lpstr>Segoe UI</vt:lpstr>
      <vt:lpstr>Segoe UI Light</vt:lpstr>
      <vt:lpstr>Wingdings</vt:lpstr>
      <vt:lpstr>1_Master</vt:lpstr>
      <vt:lpstr>From Static to Dynamic: Leveraging Short-Lived SAS tokens for Better Security in Microsoft Azure</vt:lpstr>
      <vt:lpstr>How much security is too much security for you ?</vt:lpstr>
      <vt:lpstr>PowerPoint Presentation</vt:lpstr>
      <vt:lpstr>One step at a time</vt:lpstr>
      <vt:lpstr>PowerPoint Presentation</vt:lpstr>
      <vt:lpstr>Traditional Way of generating Azure Secret keys </vt:lpstr>
      <vt:lpstr>Disadvantages of using Standard Credentials in your application</vt:lpstr>
      <vt:lpstr>Hardcoding secrets in the code</vt:lpstr>
      <vt:lpstr>Introduction to Short Lived SAS tokens</vt:lpstr>
      <vt:lpstr>What are SAS ? </vt:lpstr>
      <vt:lpstr>Working of SAS ? </vt:lpstr>
      <vt:lpstr>Types of SAS Tokens</vt:lpstr>
      <vt:lpstr>Decision Tree for selecting SAS token Type</vt:lpstr>
      <vt:lpstr>Let the adventure began</vt:lpstr>
      <vt:lpstr>1. Azure CLI Access file : https://github.com/Sakshi-10/Az-SAS-token/blob/main/Program.cs  2. Azure SDK from azure.storage.blob import generate_container_sas</vt:lpstr>
      <vt:lpstr>Access the Code</vt:lpstr>
      <vt:lpstr>PowerPoint Presentation</vt:lpstr>
      <vt:lpstr>Thank You!</vt:lpstr>
      <vt:lpstr>Q&amp;A, Bring it on !  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Taco van Gerven</dc:creator>
  <cp:lastModifiedBy>Sakshi Nasha</cp:lastModifiedBy>
  <cp:revision>10</cp:revision>
  <dcterms:created xsi:type="dcterms:W3CDTF">2013-10-22T18:22:58Z</dcterms:created>
  <dcterms:modified xsi:type="dcterms:W3CDTF">2025-02-15T12:52:40Z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0x0101001953E0CDE6A38E419236C03EEB01435C</vt:lpwstr>
  </property>
  <property fmtid="{D5CDD505-2E9C-101B-9397-08002B2CF9AE}" pid="3" name="MSIP_Label_9f328265-8bb7-423f-ab44-50a34f814574_Enabled">
    <vt:lpwstr>True</vt:lpwstr>
  </property>
  <property fmtid="{D5CDD505-2E9C-101B-9397-08002B2CF9AE}" pid="4" name="MSIP_Label_9f328265-8bb7-423f-ab44-50a34f814574_SiteId">
    <vt:lpwstr>91346c29-45b4-4420-9d08-1b5f793f88f9</vt:lpwstr>
  </property>
  <property fmtid="{D5CDD505-2E9C-101B-9397-08002B2CF9AE}" pid="5" name="MSIP_Label_9f328265-8bb7-423f-ab44-50a34f814574_Ref">
    <vt:lpwstr>https://api.informationprotection.azure.com/api/91346c29-45b4-4420-9d08-1b5f793f88f9</vt:lpwstr>
  </property>
  <property fmtid="{D5CDD505-2E9C-101B-9397-08002B2CF9AE}" pid="6" name="MSIP_Label_9f328265-8bb7-423f-ab44-50a34f814574_Owner">
    <vt:lpwstr>isidora.katanic@itnetx.ch</vt:lpwstr>
  </property>
  <property fmtid="{D5CDD505-2E9C-101B-9397-08002B2CF9AE}" pid="7" name="MSIP_Label_9f328265-8bb7-423f-ab44-50a34f814574_SetDate">
    <vt:lpwstr>2018-04-13T14:22:54.7644984+02:00</vt:lpwstr>
  </property>
  <property fmtid="{D5CDD505-2E9C-101B-9397-08002B2CF9AE}" pid="8" name="MSIP_Label_9f328265-8bb7-423f-ab44-50a34f814574_Name">
    <vt:lpwstr>Public</vt:lpwstr>
  </property>
  <property fmtid="{D5CDD505-2E9C-101B-9397-08002B2CF9AE}" pid="9" name="MSIP_Label_9f328265-8bb7-423f-ab44-50a34f814574_Application">
    <vt:lpwstr>Microsoft Azure Information Protection</vt:lpwstr>
  </property>
  <property fmtid="{D5CDD505-2E9C-101B-9397-08002B2CF9AE}" pid="10" name="MSIP_Label_9f328265-8bb7-423f-ab44-50a34f814574_Extended_MSFT_Method">
    <vt:lpwstr>Automatic</vt:lpwstr>
  </property>
  <property fmtid="{D5CDD505-2E9C-101B-9397-08002B2CF9AE}" pid="11" name="MSIP_Label_91327b11-6d4e-4117-945d-1b5794009f19_Enabled">
    <vt:lpwstr>true</vt:lpwstr>
  </property>
  <property fmtid="{D5CDD505-2E9C-101B-9397-08002B2CF9AE}" pid="12" name="MSIP_Label_91327b11-6d4e-4117-945d-1b5794009f19_SetDate">
    <vt:lpwstr>2025-01-28T11:29:10Z</vt:lpwstr>
  </property>
  <property fmtid="{D5CDD505-2E9C-101B-9397-08002B2CF9AE}" pid="13" name="MSIP_Label_91327b11-6d4e-4117-945d-1b5794009f19_Method">
    <vt:lpwstr>Standard</vt:lpwstr>
  </property>
  <property fmtid="{D5CDD505-2E9C-101B-9397-08002B2CF9AE}" pid="14" name="MSIP_Label_91327b11-6d4e-4117-945d-1b5794009f19_Name">
    <vt:lpwstr>Internal</vt:lpwstr>
  </property>
  <property fmtid="{D5CDD505-2E9C-101B-9397-08002B2CF9AE}" pid="15" name="MSIP_Label_91327b11-6d4e-4117-945d-1b5794009f19_SiteId">
    <vt:lpwstr>61bcbb99-3ff6-4694-bb18-6987d63eea45</vt:lpwstr>
  </property>
  <property fmtid="{D5CDD505-2E9C-101B-9397-08002B2CF9AE}" pid="16" name="MSIP_Label_91327b11-6d4e-4117-945d-1b5794009f19_ActionId">
    <vt:lpwstr>fd44be17-06d5-4e2f-ac26-c3f4db1e29a8</vt:lpwstr>
  </property>
  <property fmtid="{D5CDD505-2E9C-101B-9397-08002B2CF9AE}" pid="17" name="MSIP_Label_91327b11-6d4e-4117-945d-1b5794009f19_ContentBits">
    <vt:lpwstr>0</vt:lpwstr>
  </property>
</Properties>
</file>